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65" r:id="rId4"/>
    <p:sldId id="266" r:id="rId5"/>
    <p:sldId id="268" r:id="rId6"/>
    <p:sldId id="267" r:id="rId7"/>
    <p:sldId id="270" r:id="rId8"/>
    <p:sldId id="269" r:id="rId9"/>
    <p:sldId id="272" r:id="rId10"/>
    <p:sldId id="271" r:id="rId11"/>
    <p:sldId id="275" r:id="rId12"/>
    <p:sldId id="276" r:id="rId13"/>
    <p:sldId id="277" r:id="rId14"/>
    <p:sldId id="27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0"/>
    <p:restoredTop sz="96327"/>
  </p:normalViewPr>
  <p:slideViewPr>
    <p:cSldViewPr snapToGrid="0">
      <p:cViewPr varScale="1">
        <p:scale>
          <a:sx n="126" d="100"/>
          <a:sy n="126" d="100"/>
        </p:scale>
        <p:origin x="17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04T14:21:54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August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August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30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August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August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August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August 4,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August 4,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762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August 4,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561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August 4,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August 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August 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August 4,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13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62" r:id="rId6"/>
    <p:sldLayoutId id="2147483663" r:id="rId7"/>
    <p:sldLayoutId id="2147483664" r:id="rId8"/>
    <p:sldLayoutId id="2147483665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s://signupforms.com/registrations/30159" TargetMode="External"/><Relationship Id="rId7" Type="http://schemas.openxmlformats.org/officeDocument/2006/relationships/hyperlink" Target="https://signupforms.com/registrations/30163" TargetMode="External"/><Relationship Id="rId2" Type="http://schemas.openxmlformats.org/officeDocument/2006/relationships/hyperlink" Target="https://signupforms.com/registrations/301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gnupforms.com/registrations/30162" TargetMode="External"/><Relationship Id="rId5" Type="http://schemas.openxmlformats.org/officeDocument/2006/relationships/hyperlink" Target="https://signupforms.com/registrations/30161" TargetMode="External"/><Relationship Id="rId4" Type="http://schemas.openxmlformats.org/officeDocument/2006/relationships/hyperlink" Target="https://signupforms.com/registrations/3016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C21BAE-6866-4C7A-A7EC-C1B2E572D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B07D9-1B2F-D816-D7DA-FCFDCA67E7B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250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7E7D0C94-08B4-48AE-8813-CC4D60294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899" y="609600"/>
            <a:ext cx="5372101" cy="5513767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6ABD1-C11B-172A-6E8A-C9BC10F5F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809" y="1071350"/>
            <a:ext cx="4775162" cy="14759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Stillman College</a:t>
            </a:r>
            <a:br>
              <a:rPr lang="en-US" sz="2200" dirty="0"/>
            </a:br>
            <a:r>
              <a:rPr lang="en-US" sz="2200" dirty="0"/>
              <a:t>Center for Teaching and Learning 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F0C518C2-0AA4-470C-87B9-9CBF428FB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64666" y="399531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32801-3917-EF66-F515-5F276DE66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9319" y="2547257"/>
            <a:ext cx="4458446" cy="32393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 spc="50" dirty="0" err="1"/>
              <a:t>Rosianna</a:t>
            </a:r>
            <a:r>
              <a:rPr lang="en-US" b="1" spc="50" dirty="0"/>
              <a:t> R. Gray, PhD.</a:t>
            </a:r>
          </a:p>
          <a:p>
            <a:pPr algn="l"/>
            <a:r>
              <a:rPr lang="en-US" b="1" spc="50" dirty="0"/>
              <a:t>Associate Provost for Instructional Development/Director of The Center for Teaching and Learning</a:t>
            </a:r>
          </a:p>
          <a:p>
            <a:pPr algn="l"/>
            <a:r>
              <a:rPr lang="en-US" spc="50" dirty="0"/>
              <a:t>Stillman College</a:t>
            </a:r>
          </a:p>
          <a:p>
            <a:pPr algn="l"/>
            <a:r>
              <a:rPr lang="en-US" spc="50" dirty="0"/>
              <a:t>Tuscaloosa Alabama</a:t>
            </a:r>
          </a:p>
          <a:p>
            <a:pPr algn="l"/>
            <a:r>
              <a:rPr lang="en-US" spc="50" dirty="0"/>
              <a:t>Fall 2022 Opening Institute</a:t>
            </a:r>
          </a:p>
        </p:txBody>
      </p:sp>
      <p:pic>
        <p:nvPicPr>
          <p:cNvPr id="6" name="Picture 5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E5210BBB-5529-3319-B8CD-2FB701B71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0511" y="4403787"/>
            <a:ext cx="2253996" cy="22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6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506775" y="2311664"/>
            <a:ext cx="6447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What’s To Come from The Stillman College </a:t>
            </a:r>
          </a:p>
          <a:p>
            <a:r>
              <a:rPr lang="en-US" sz="2800" b="1" dirty="0"/>
              <a:t>Center for Teaching and Learning?...</a:t>
            </a:r>
          </a:p>
        </p:txBody>
      </p:sp>
    </p:spTree>
    <p:extLst>
      <p:ext uri="{BB962C8B-B14F-4D97-AF65-F5344CB8AC3E}">
        <p14:creationId xmlns:p14="http://schemas.microsoft.com/office/powerpoint/2010/main" val="37913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437" y="1131213"/>
            <a:ext cx="4914995" cy="5305742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Introduction to Metacognition Series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Week of August 14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and Week of August 22</a:t>
            </a:r>
            <a:r>
              <a:rPr lang="en-US" sz="2400" baseline="30000" dirty="0">
                <a:highlight>
                  <a:srgbClr val="FFFF00"/>
                </a:highlight>
              </a:rPr>
              <a:t>nd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(Running repeat of the same workshop for two weeks--- 2 days per week for flexibility and consideration)</a:t>
            </a:r>
          </a:p>
          <a:p>
            <a:r>
              <a:rPr lang="en-US" sz="2400" b="1" dirty="0"/>
              <a:t>Introduction to “Grandma’ Recipe for Accountable Learning and Time Management” Series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Week of September 5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and Week of September 11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(Running repeat of the same workshop for two weeks--- 2 days per week for flexibility and consideration)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4111408" y="88553"/>
            <a:ext cx="8080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Proposed Faculty and Staff Workshops for Fall 2022 and </a:t>
            </a:r>
          </a:p>
          <a:p>
            <a:r>
              <a:rPr lang="en-US" sz="2800" b="1" dirty="0"/>
              <a:t>Spring 2023...</a:t>
            </a:r>
          </a:p>
        </p:txBody>
      </p:sp>
    </p:spTree>
    <p:extLst>
      <p:ext uri="{BB962C8B-B14F-4D97-AF65-F5344CB8AC3E}">
        <p14:creationId xmlns:p14="http://schemas.microsoft.com/office/powerpoint/2010/main" val="13346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437" y="807719"/>
            <a:ext cx="4914995" cy="4384041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Introduction to “Grandma’ Recipe for Accountable Learning and Time Management” Connecting Your Syllabi to Metacognition (Creation of Individual “Grandma’s Recipe” for Respective Disciplines Series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Week of October 3</a:t>
            </a:r>
            <a:r>
              <a:rPr lang="en-US" sz="2400" baseline="30000" dirty="0">
                <a:highlight>
                  <a:srgbClr val="FFFF00"/>
                </a:highlight>
              </a:rPr>
              <a:t>rd</a:t>
            </a:r>
            <a:r>
              <a:rPr lang="en-US" sz="2400" dirty="0">
                <a:highlight>
                  <a:srgbClr val="FFFF00"/>
                </a:highlight>
              </a:rPr>
              <a:t> and Week of October 10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(Running repeat of the same workshop for two weeks--- 2 days per week for flexibility and consideration)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4111408" y="88553"/>
            <a:ext cx="8080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Proposed Faculty and Staff Workshops for Fall 2022 and </a:t>
            </a:r>
          </a:p>
          <a:p>
            <a:r>
              <a:rPr lang="en-US" sz="2800" b="1" dirty="0"/>
              <a:t>Spring 2023...</a:t>
            </a:r>
          </a:p>
        </p:txBody>
      </p:sp>
    </p:spTree>
    <p:extLst>
      <p:ext uri="{BB962C8B-B14F-4D97-AF65-F5344CB8AC3E}">
        <p14:creationId xmlns:p14="http://schemas.microsoft.com/office/powerpoint/2010/main" val="40495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437" y="807719"/>
            <a:ext cx="5487843" cy="4384041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Faculty Draft of Implementation of “Grandma’ Recipe for Accountable Learning and Time Management” and Other Metacognition Strategies Series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Week of November 7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and Week of November 14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(Running repeat of the same workshop for two weeks--- 2 days per week for flexibility and consideration)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4111408" y="88553"/>
            <a:ext cx="8080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Proposed Faculty and Staff Workshops for Fall 2022 and </a:t>
            </a:r>
          </a:p>
          <a:p>
            <a:r>
              <a:rPr lang="en-US" sz="2800" b="1" dirty="0"/>
              <a:t>Spring 2023...</a:t>
            </a:r>
          </a:p>
        </p:txBody>
      </p:sp>
    </p:spTree>
    <p:extLst>
      <p:ext uri="{BB962C8B-B14F-4D97-AF65-F5344CB8AC3E}">
        <p14:creationId xmlns:p14="http://schemas.microsoft.com/office/powerpoint/2010/main" val="18459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027" y="1483360"/>
            <a:ext cx="6309533" cy="3484880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Spring 2023 Metacognition Implementation Cohort Informational and Sign-Up Series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Week of November 21</a:t>
            </a:r>
            <a:r>
              <a:rPr lang="en-US" sz="2400" baseline="30000" dirty="0">
                <a:highlight>
                  <a:srgbClr val="FFFF00"/>
                </a:highlight>
              </a:rPr>
              <a:t>st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/>
              <a:t>(There will only be one session for this opportunity)</a:t>
            </a:r>
            <a:endParaRPr lang="en-US" sz="7200" b="1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4111408" y="88553"/>
            <a:ext cx="8080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Proposed Faculty and Staff Workshops for Fall 2022 and </a:t>
            </a:r>
          </a:p>
          <a:p>
            <a:r>
              <a:rPr lang="en-US" sz="2800" b="1" dirty="0"/>
              <a:t>Spring 2023...</a:t>
            </a:r>
          </a:p>
        </p:txBody>
      </p:sp>
    </p:spTree>
    <p:extLst>
      <p:ext uri="{BB962C8B-B14F-4D97-AF65-F5344CB8AC3E}">
        <p14:creationId xmlns:p14="http://schemas.microsoft.com/office/powerpoint/2010/main" val="288821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/>
              <a:t>       Stillman College Center for     	  Teaching and Learning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97874" y="1886848"/>
            <a:ext cx="3875963" cy="4107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The Stillman College </a:t>
            </a:r>
          </a:p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Center for Teaching and Learning is here for </a:t>
            </a:r>
          </a:p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YOU!!!</a:t>
            </a:r>
          </a:p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I am here for </a:t>
            </a:r>
          </a:p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YOU!</a:t>
            </a:r>
          </a:p>
          <a:p>
            <a:pPr algn="ctr">
              <a:spcAft>
                <a:spcPts val="600"/>
              </a:spcAft>
            </a:pP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Please do not hesitate to reach out </a:t>
            </a:r>
            <a:r>
              <a:rPr lang="en-US" sz="32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  <a:sym typeface="Wingdings" pitchFamily="2" charset="2"/>
              </a:rPr>
              <a:t></a:t>
            </a:r>
            <a:endParaRPr lang="en-US" sz="3200" b="1" spc="50" dirty="0">
              <a:solidFill>
                <a:schemeClr val="tx1">
                  <a:lumMod val="85000"/>
                  <a:lumOff val="15000"/>
                </a:schemeClr>
              </a:solidFill>
              <a:ea typeface="Batang" panose="02030600000101010101" pitchFamily="18" charset="-127"/>
            </a:endParaRP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028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581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9874" y="1227138"/>
            <a:ext cx="5559212" cy="4645156"/>
          </a:xfrm>
        </p:spPr>
        <p:txBody>
          <a:bodyPr anchor="ctr">
            <a:noAutofit/>
          </a:bodyPr>
          <a:lstStyle/>
          <a:p>
            <a:r>
              <a:rPr lang="en-US" sz="2400" dirty="0"/>
              <a:t>To </a:t>
            </a:r>
            <a:r>
              <a:rPr lang="en-US" sz="2400" b="1" dirty="0"/>
              <a:t>develop and provide training and support</a:t>
            </a:r>
            <a:r>
              <a:rPr lang="en-US" sz="2400" dirty="0"/>
              <a:t> programming to </a:t>
            </a:r>
            <a:r>
              <a:rPr lang="en-US" sz="2400" b="1" dirty="0"/>
              <a:t>support faculty </a:t>
            </a:r>
            <a:r>
              <a:rPr lang="en-US" sz="2400" dirty="0"/>
              <a:t>as they enhance and expand their pedagogical skills with the effective use of technology in and out of the classroom.</a:t>
            </a:r>
          </a:p>
          <a:p>
            <a:r>
              <a:rPr lang="en-US" sz="2400" dirty="0"/>
              <a:t>To </a:t>
            </a:r>
            <a:r>
              <a:rPr lang="en-US" sz="2400" b="1" dirty="0"/>
              <a:t>train</a:t>
            </a:r>
            <a:r>
              <a:rPr lang="en-US" sz="2400" dirty="0"/>
              <a:t>, </a:t>
            </a:r>
            <a:r>
              <a:rPr lang="en-US" sz="2400" b="1" dirty="0"/>
              <a:t>teach</a:t>
            </a:r>
            <a:r>
              <a:rPr lang="en-US" sz="2400" dirty="0"/>
              <a:t> and provide </a:t>
            </a:r>
            <a:r>
              <a:rPr lang="en-US" sz="2400" b="1" dirty="0"/>
              <a:t>professional development experiences for students </a:t>
            </a:r>
            <a:r>
              <a:rPr lang="en-US" sz="2400" dirty="0"/>
              <a:t>to support an accumulation of learning moments on campus.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538133" y="423863"/>
            <a:ext cx="6255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Proposed Mission for Faculty and Students</a:t>
            </a:r>
          </a:p>
        </p:txBody>
      </p:sp>
    </p:spTree>
    <p:extLst>
      <p:ext uri="{BB962C8B-B14F-4D97-AF65-F5344CB8AC3E}">
        <p14:creationId xmlns:p14="http://schemas.microsoft.com/office/powerpoint/2010/main" val="22774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888970" y="1946523"/>
            <a:ext cx="4448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What’s Coming Next? </a:t>
            </a:r>
          </a:p>
          <a:p>
            <a:pPr algn="ctr"/>
            <a:r>
              <a:rPr lang="en-US" sz="3600" b="1" dirty="0"/>
              <a:t>and </a:t>
            </a:r>
          </a:p>
          <a:p>
            <a:pPr algn="ctr"/>
            <a:r>
              <a:rPr lang="en-US" sz="3600" b="1" dirty="0"/>
              <a:t>When is it Coming?…</a:t>
            </a:r>
          </a:p>
        </p:txBody>
      </p:sp>
    </p:spTree>
    <p:extLst>
      <p:ext uri="{BB962C8B-B14F-4D97-AF65-F5344CB8AC3E}">
        <p14:creationId xmlns:p14="http://schemas.microsoft.com/office/powerpoint/2010/main" val="36757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215010" y="186972"/>
            <a:ext cx="66608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What is coming?...Faculty Workshop on </a:t>
            </a:r>
          </a:p>
          <a:p>
            <a:pPr algn="ctr"/>
            <a:r>
              <a:rPr lang="en-US" sz="4400" b="1" dirty="0"/>
              <a:t>Colleague-Self-Service and Canvas Gradebook </a:t>
            </a:r>
          </a:p>
          <a:p>
            <a:pPr algn="ctr"/>
            <a:r>
              <a:rPr lang="en-US" sz="4400" b="1" dirty="0"/>
              <a:t>Set-up Accuracy Importance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6DF4C-4DF7-83DF-AAC8-8A7ED29A4951}"/>
              </a:ext>
            </a:extLst>
          </p:cNvPr>
          <p:cNvSpPr txBox="1"/>
          <p:nvPr/>
        </p:nvSpPr>
        <p:spPr>
          <a:xfrm>
            <a:off x="5519956" y="4028793"/>
            <a:ext cx="635591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When is it coming?...</a:t>
            </a:r>
          </a:p>
          <a:p>
            <a:pPr algn="ctr"/>
            <a:r>
              <a:rPr lang="en-US" sz="4400" b="1" dirty="0"/>
              <a:t>August 10</a:t>
            </a:r>
            <a:r>
              <a:rPr lang="en-US" sz="4400" b="1" baseline="30000" dirty="0"/>
              <a:t>th </a:t>
            </a:r>
            <a:r>
              <a:rPr lang="en-US" sz="4400" b="1" dirty="0"/>
              <a:t>and 11</a:t>
            </a:r>
            <a:r>
              <a:rPr lang="en-US" sz="4400" b="1" baseline="30000" dirty="0"/>
              <a:t>th</a:t>
            </a:r>
            <a:r>
              <a:rPr lang="en-US" sz="4400" b="1" dirty="0"/>
              <a:t> ,2022</a:t>
            </a:r>
          </a:p>
        </p:txBody>
      </p:sp>
    </p:spTree>
    <p:extLst>
      <p:ext uri="{BB962C8B-B14F-4D97-AF65-F5344CB8AC3E}">
        <p14:creationId xmlns:p14="http://schemas.microsoft.com/office/powerpoint/2010/main" val="323464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2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2643" y="1981957"/>
            <a:ext cx="5979673" cy="3250696"/>
          </a:xfrm>
        </p:spPr>
        <p:txBody>
          <a:bodyPr anchor="ctr">
            <a:noAutofit/>
          </a:bodyPr>
          <a:lstStyle/>
          <a:p>
            <a:r>
              <a:rPr lang="en-US" sz="2400" dirty="0"/>
              <a:t>Wednesday, August 10</a:t>
            </a:r>
            <a:r>
              <a:rPr lang="en-US" sz="2400" baseline="30000" dirty="0"/>
              <a:t>th</a:t>
            </a:r>
            <a:endParaRPr lang="en-US" sz="2400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10:00 a.m.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  2:00 p.m.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  6:00 p.m. (Virtual: Adjunct Faculty Only)</a:t>
            </a:r>
          </a:p>
          <a:p>
            <a:r>
              <a:rPr lang="en-US" sz="2400" dirty="0"/>
              <a:t>Thursday, August 11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10:00 a.m.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  2:00 p.m.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  6:00 p.m. (Virtual: Adjunct Faculty Only)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4685532" y="95825"/>
            <a:ext cx="7687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Flexibility and Consideration:</a:t>
            </a:r>
          </a:p>
          <a:p>
            <a:r>
              <a:rPr lang="en-US" sz="2800" b="1" dirty="0"/>
              <a:t>Full-Time Faculty will have two days to choose from and two different time slots</a:t>
            </a:r>
          </a:p>
        </p:txBody>
      </p:sp>
    </p:spTree>
    <p:extLst>
      <p:ext uri="{BB962C8B-B14F-4D97-AF65-F5344CB8AC3E}">
        <p14:creationId xmlns:p14="http://schemas.microsoft.com/office/powerpoint/2010/main" val="2035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813" y="2873057"/>
            <a:ext cx="6009644" cy="3561080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CTL Fall 2022 Workshop August 10th @ 10:00 a.m.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dirty="0">
                <a:hlinkClick r:id="rId2"/>
              </a:rPr>
              <a:t>https://signupforms.com/registrations/30154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CTL Fall 2022 Workshop August 10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@ 2:00 p.m.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3"/>
              </a:rPr>
              <a:t>https://signupforms.com/registrations/30159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CTL Fall 2022 Workshop August 10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@ 6:00 p.m.(Virtual: Adjunct Faculty ONLY!)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4"/>
              </a:rPr>
              <a:t>https://signupforms.com/registrations/30160</a:t>
            </a: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CTL Fall 2022 Workshop August 11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@ 10:00 a.m.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5"/>
              </a:rPr>
              <a:t>https://signupforms.com/registrations/30161</a:t>
            </a: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CTL Fall 2022 Workshop August 11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@ 2:00 p.m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6"/>
              </a:rPr>
              <a:t>https://signupforms.com/registrations/30162</a:t>
            </a: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CTL Fall 2022 Workshop August 11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@ 6:00 p.m. (Virtual: Adjunct Faculty ONLY!)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7"/>
              </a:rPr>
              <a:t>https://signupforms.com/registrations/30163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517813" y="162253"/>
            <a:ext cx="4294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Signup Forms Link via email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57265-4B64-3460-64AB-9DD5D097B359}"/>
              </a:ext>
            </a:extLst>
          </p:cNvPr>
          <p:cNvSpPr txBox="1"/>
          <p:nvPr/>
        </p:nvSpPr>
        <p:spPr>
          <a:xfrm>
            <a:off x="81280" y="6172527"/>
            <a:ext cx="582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ighlight>
                  <a:srgbClr val="FFFF00"/>
                </a:highlight>
              </a:rPr>
              <a:t>PLEASE only choose one day and time!</a:t>
            </a:r>
          </a:p>
        </p:txBody>
      </p:sp>
    </p:spTree>
    <p:extLst>
      <p:ext uri="{BB962C8B-B14F-4D97-AF65-F5344CB8AC3E}">
        <p14:creationId xmlns:p14="http://schemas.microsoft.com/office/powerpoint/2010/main" val="1021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877320" y="2128382"/>
            <a:ext cx="4788505" cy="3846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A recorded version of the workshop will be available </a:t>
            </a:r>
          </a:p>
          <a:p>
            <a:pPr algn="ctr">
              <a:spcAft>
                <a:spcPts val="600"/>
              </a:spcAft>
            </a:pPr>
            <a:r>
              <a:rPr lang="en-US" sz="3600" b="1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for all faculty and staff before classes start on August 17th after institute for future reference.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673" y="1978172"/>
            <a:ext cx="3846011" cy="3846011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2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133" y="2010851"/>
            <a:ext cx="6204446" cy="4645156"/>
          </a:xfrm>
        </p:spPr>
        <p:txBody>
          <a:bodyPr anchor="ctr">
            <a:noAutofit/>
          </a:bodyPr>
          <a:lstStyle/>
          <a:p>
            <a:r>
              <a:rPr lang="en-US" sz="1800" dirty="0"/>
              <a:t>General overview of the two main tabs for faculty in Self-Service: </a:t>
            </a:r>
            <a:r>
              <a:rPr lang="en-US" sz="1800" b="1" dirty="0">
                <a:solidFill>
                  <a:srgbClr val="FF0000"/>
                </a:solidFill>
              </a:rPr>
              <a:t>(1) Faculty Tab and (2) Advising Tab</a:t>
            </a:r>
          </a:p>
          <a:p>
            <a:pPr lvl="0"/>
            <a:r>
              <a:rPr lang="en-US" sz="1800" dirty="0"/>
              <a:t>Reminders concerning the following institutional instructions related to the Faculty Tab:</a:t>
            </a:r>
          </a:p>
          <a:p>
            <a:pPr lvl="1"/>
            <a:r>
              <a:rPr lang="en-US" b="1" dirty="0"/>
              <a:t>Class Roster</a:t>
            </a:r>
          </a:p>
          <a:p>
            <a:pPr lvl="1"/>
            <a:r>
              <a:rPr lang="en-US" b="1" dirty="0"/>
              <a:t>Taking Attendance</a:t>
            </a:r>
          </a:p>
          <a:p>
            <a:pPr lvl="1"/>
            <a:r>
              <a:rPr lang="en-US" b="1" dirty="0"/>
              <a:t>Grading in Self-Service: Mid-Term 1, Mid-Term, and Final Grade</a:t>
            </a:r>
          </a:p>
          <a:p>
            <a:pPr lvl="1"/>
            <a:r>
              <a:rPr lang="en-US" b="1" dirty="0"/>
              <a:t>Permissions (Coming Soon!)</a:t>
            </a:r>
          </a:p>
          <a:p>
            <a:pPr lvl="0"/>
            <a:r>
              <a:rPr lang="en-US" sz="1800" dirty="0"/>
              <a:t>Reminders concerning the following institutional instructions related to the Advising Tab</a:t>
            </a:r>
          </a:p>
          <a:p>
            <a:pPr lvl="1"/>
            <a:r>
              <a:rPr lang="en-US" b="1" dirty="0"/>
              <a:t>Assigned Advisees</a:t>
            </a:r>
          </a:p>
          <a:p>
            <a:pPr lvl="1"/>
            <a:r>
              <a:rPr lang="en-US" b="1" dirty="0"/>
              <a:t>Student Request for transcript review</a:t>
            </a:r>
          </a:p>
          <a:p>
            <a:pPr lvl="1"/>
            <a:r>
              <a:rPr lang="en-US" b="1" dirty="0"/>
              <a:t>Date of last advisement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5538133" y="423863"/>
            <a:ext cx="64097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What are the objectives of the workshop?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PART 1</a:t>
            </a:r>
            <a:r>
              <a:rPr lang="en-US" sz="2800" b="1" dirty="0"/>
              <a:t>: Colleague Self-Service</a:t>
            </a:r>
          </a:p>
          <a:p>
            <a:r>
              <a:rPr lang="en-US" sz="2800" b="1" dirty="0"/>
              <a:t>***Faculty and Advising Tabs ~ 25-30 mins</a:t>
            </a:r>
          </a:p>
        </p:txBody>
      </p:sp>
    </p:spTree>
    <p:extLst>
      <p:ext uri="{BB962C8B-B14F-4D97-AF65-F5344CB8AC3E}">
        <p14:creationId xmlns:p14="http://schemas.microsoft.com/office/powerpoint/2010/main" val="3794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EE127-5FE6-60F4-38B4-E5F413F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       Stillman College Center for     	  Teaching and Learning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C74866-A560-53BB-4290-F6A023C6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554" y="1694498"/>
            <a:ext cx="4914995" cy="4645156"/>
          </a:xfrm>
        </p:spPr>
        <p:txBody>
          <a:bodyPr anchor="ctr">
            <a:noAutofit/>
          </a:bodyPr>
          <a:lstStyle/>
          <a:p>
            <a:r>
              <a:rPr lang="en-US" sz="1800" dirty="0"/>
              <a:t>General overview of basic </a:t>
            </a:r>
            <a:r>
              <a:rPr lang="en-US" sz="1800" b="1" dirty="0">
                <a:solidFill>
                  <a:srgbClr val="FF0000"/>
                </a:solidFill>
              </a:rPr>
              <a:t>Gradebook Set-Up</a:t>
            </a:r>
          </a:p>
          <a:p>
            <a:pPr lvl="0"/>
            <a:r>
              <a:rPr lang="en-US" sz="1800" dirty="0"/>
              <a:t>Reminders concerning the following associated with Gradebook Set-Up and Student Grades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The Importance of gradebook set-up accuracy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The Roll Call Attendance feature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Confirming Student Enrollment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The Course Detail Tab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Confirmation of Created and Uploaded assessments, assignments, etc.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Total Grade Column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Assignment Groups and Weights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Grade Posting</a:t>
            </a:r>
          </a:p>
        </p:txBody>
      </p:sp>
      <p:pic>
        <p:nvPicPr>
          <p:cNvPr id="9" name="Picture 8" descr="A close-up of a coin&#10;&#10;Description automatically generated with low confidence">
            <a:extLst>
              <a:ext uri="{FF2B5EF4-FFF2-40B4-BE49-F238E27FC236}">
                <a16:creationId xmlns:a16="http://schemas.microsoft.com/office/drawing/2014/main" id="{DA1EC8A9-7AC8-E779-E98E-4BE35E1B9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30" y="423863"/>
            <a:ext cx="1606550" cy="1606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4F9495-14FE-1D47-3A32-2D0B839DC047}"/>
              </a:ext>
            </a:extLst>
          </p:cNvPr>
          <p:cNvSpPr txBox="1"/>
          <p:nvPr/>
        </p:nvSpPr>
        <p:spPr>
          <a:xfrm>
            <a:off x="3069231" y="88553"/>
            <a:ext cx="9006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What are the objectives of the workshop?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PART 2</a:t>
            </a:r>
            <a:r>
              <a:rPr lang="en-US" sz="2800" b="1" dirty="0"/>
              <a:t>: Canvas Gradebook Set-Up Accuracy Importance </a:t>
            </a:r>
          </a:p>
          <a:p>
            <a:r>
              <a:rPr lang="en-US" sz="2800" b="1" dirty="0"/>
              <a:t>and Instructions---Step-By-Step Demonstration ~ 35-40 mins</a:t>
            </a:r>
          </a:p>
        </p:txBody>
      </p:sp>
    </p:spTree>
    <p:extLst>
      <p:ext uri="{BB962C8B-B14F-4D97-AF65-F5344CB8AC3E}">
        <p14:creationId xmlns:p14="http://schemas.microsoft.com/office/powerpoint/2010/main" val="126847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0" grpId="0"/>
    </p:bldLst>
  </p:timing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31241B"/>
      </a:dk2>
      <a:lt2>
        <a:srgbClr val="F0F3F2"/>
      </a:lt2>
      <a:accent1>
        <a:srgbClr val="C34D6A"/>
      </a:accent1>
      <a:accent2>
        <a:srgbClr val="B13B8A"/>
      </a:accent2>
      <a:accent3>
        <a:srgbClr val="B94DC3"/>
      </a:accent3>
      <a:accent4>
        <a:srgbClr val="763BB1"/>
      </a:accent4>
      <a:accent5>
        <a:srgbClr val="564DC3"/>
      </a:accent5>
      <a:accent6>
        <a:srgbClr val="3B62B1"/>
      </a:accent6>
      <a:hlink>
        <a:srgbClr val="785DC9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1010</Words>
  <Application>Microsoft Macintosh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Bembo</vt:lpstr>
      <vt:lpstr>ArchiveVTI</vt:lpstr>
      <vt:lpstr>Stillman College Center for Teaching and Learning 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  <vt:lpstr>       Stillman College Center for        Teaching and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Stillman College Center for Teaching and Learning </dc:title>
  <dc:creator>Gray, Rosianna R</dc:creator>
  <cp:lastModifiedBy>Gray, Rosianna R</cp:lastModifiedBy>
  <cp:revision>5</cp:revision>
  <dcterms:created xsi:type="dcterms:W3CDTF">2022-08-04T14:13:44Z</dcterms:created>
  <dcterms:modified xsi:type="dcterms:W3CDTF">2022-08-04T18:02:14Z</dcterms:modified>
</cp:coreProperties>
</file>